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7" r:id="rId5"/>
    <p:sldId id="331" r:id="rId6"/>
    <p:sldId id="295" r:id="rId7"/>
    <p:sldId id="335" r:id="rId8"/>
    <p:sldId id="339" r:id="rId9"/>
    <p:sldId id="336" r:id="rId10"/>
    <p:sldId id="340" r:id="rId11"/>
    <p:sldId id="341" r:id="rId12"/>
    <p:sldId id="342" r:id="rId13"/>
    <p:sldId id="337" r:id="rId14"/>
    <p:sldId id="338" r:id="rId15"/>
    <p:sldId id="326" r:id="rId16"/>
    <p:sldId id="343" r:id="rId17"/>
    <p:sldId id="324" r:id="rId18"/>
    <p:sldId id="28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1EC729-8C0E-4794-80ED-3CE86C5463EB}" type="datetimeFigureOut">
              <a:rPr lang="en-US" smtClean="0"/>
              <a:pPr/>
              <a:t>4/16/2023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extLst>
      <p:ext uri="{BB962C8B-B14F-4D97-AF65-F5344CB8AC3E}">
        <p14:creationId xmlns:p14="http://schemas.microsoft.com/office/powerpoint/2010/main" xmlns="" val="13797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4/16/2023</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4/16/2023</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4/16/2023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4/16/2023</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4/16/2023</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4/16/2023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6019800" y="2590800"/>
            <a:ext cx="3124200" cy="584775"/>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 March </a:t>
            </a:r>
            <a:r>
              <a:rPr lang="en-US" sz="3200" b="1" dirty="0" smtClean="0">
                <a:solidFill>
                  <a:srgbClr val="FFFF00"/>
                </a:solidFill>
                <a:latin typeface="Times New Roman" pitchFamily="18" charset="0"/>
                <a:cs typeface="Times New Roman" pitchFamily="18" charset="0"/>
              </a:rPr>
              <a:t>27-31</a:t>
            </a:r>
            <a:endParaRPr lang="en-US" sz="3200" b="1" dirty="0">
              <a:solidFill>
                <a:srgbClr val="FFFF00"/>
              </a:solidFill>
              <a:latin typeface="Times New Roman" pitchFamily="18" charset="0"/>
              <a:cs typeface="Times New Roman" pitchFamily="18" charset="0"/>
            </a:endParaRPr>
          </a:p>
        </p:txBody>
      </p:sp>
      <p:sp>
        <p:nvSpPr>
          <p:cNvPr id="7" name="TextBox 6"/>
          <p:cNvSpPr txBox="1"/>
          <p:nvPr/>
        </p:nvSpPr>
        <p:spPr>
          <a:xfrm>
            <a:off x="6324600" y="4800600"/>
            <a:ext cx="2590800" cy="1200329"/>
          </a:xfrm>
          <a:prstGeom prst="rect">
            <a:avLst/>
          </a:prstGeom>
          <a:noFill/>
        </p:spPr>
        <p:txBody>
          <a:bodyPr wrap="square" rtlCol="0">
            <a:spAutoFit/>
          </a:bodyPr>
          <a:lstStyle/>
          <a:p>
            <a:r>
              <a:rPr lang="en-US" sz="3600" dirty="0" smtClean="0">
                <a:solidFill>
                  <a:srgbClr val="92D050"/>
                </a:solidFill>
                <a:effectLst>
                  <a:outerShdw blurRad="38100" dist="38100" dir="2700000" algn="tl">
                    <a:srgbClr val="000000">
                      <a:alpha val="43137"/>
                    </a:srgbClr>
                  </a:outerShdw>
                </a:effectLst>
                <a:latin typeface="US" pitchFamily="82" charset="0"/>
              </a:rPr>
              <a:t>Sun, Earth, and Moon</a:t>
            </a:r>
            <a:endParaRPr lang="en-US" sz="3600" dirty="0">
              <a:solidFill>
                <a:srgbClr val="92D050"/>
              </a:solidFill>
              <a:effectLst>
                <a:outerShdw blurRad="38100" dist="38100" dir="2700000" algn="tl">
                  <a:srgbClr val="000000">
                    <a:alpha val="43137"/>
                  </a:srgbClr>
                </a:outerShdw>
              </a:effectLst>
              <a:latin typeface="US"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Chart showing phases of the M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https://cdn.britannica.com/50/181850-050-18278456/phases-Moon-Earth-orb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As the Earth and moon orbit the sun together, the moon goes through several &quot;phases.&quot; Space.com explains the eight major named phases of the m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https://ars.els-cdn.com/content/image/3-s2.0-B9780128205853000028-f02-15-978012820585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9" name="Picture 11"/>
          <p:cNvPicPr>
            <a:picLocks noChangeAspect="1" noChangeArrowheads="1"/>
          </p:cNvPicPr>
          <p:nvPr/>
        </p:nvPicPr>
        <p:blipFill>
          <a:blip r:embed="rId3" cstate="print"/>
          <a:srcRect l="14063" t="13542" r="14844" b="9375"/>
          <a:stretch>
            <a:fillRect/>
          </a:stretch>
        </p:blipFill>
        <p:spPr bwMode="auto">
          <a:xfrm>
            <a:off x="838200" y="457200"/>
            <a:ext cx="7309022" cy="5943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l="16406" t="18750" r="18750" b="13542"/>
          <a:stretch>
            <a:fillRect/>
          </a:stretch>
        </p:blipFill>
        <p:spPr bwMode="auto">
          <a:xfrm>
            <a:off x="1066800" y="914400"/>
            <a:ext cx="6908409" cy="5410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All Eight Planets in One Night - Sky &amp; Telescope - Sky &amp; Telescope">
            <a:extLst>
              <a:ext uri="{FF2B5EF4-FFF2-40B4-BE49-F238E27FC236}">
                <a16:creationId xmlns:a16="http://schemas.microsoft.com/office/drawing/2014/main" xmlns="" id="{E63CD4E4-CEBB-43F0-BEF1-1774CB34876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7000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liogeotheor.jpg"/>
          <p:cNvPicPr>
            <a:picLocks noChangeAspect="1"/>
          </p:cNvPicPr>
          <p:nvPr/>
        </p:nvPicPr>
        <p:blipFill>
          <a:blip r:embed="rId3" cstate="print"/>
          <a:stretch>
            <a:fillRect/>
          </a:stretch>
        </p:blipFill>
        <p:spPr>
          <a:xfrm>
            <a:off x="457200" y="838200"/>
            <a:ext cx="8153400" cy="50806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upload.wikimedia.org/wikipedia/commons/thumb/5/50/Milky_way_map.png/550px-Milky_way_map.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Milky.png"/>
          <p:cNvPicPr>
            <a:picLocks noChangeAspect="1"/>
          </p:cNvPicPr>
          <p:nvPr/>
        </p:nvPicPr>
        <p:blipFill>
          <a:blip r:embed="rId3" cstate="print"/>
          <a:stretch>
            <a:fillRect/>
          </a:stretch>
        </p:blipFill>
        <p:spPr>
          <a:xfrm>
            <a:off x="1600200" y="533400"/>
            <a:ext cx="5500220" cy="60102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a:t>Students will have 15 minutes of Homework each evening.</a:t>
            </a:r>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a:t>4 Squares  (usually a drawing)</a:t>
            </a:r>
          </a:p>
          <a:p>
            <a:endParaRPr lang="en-US" dirty="0"/>
          </a:p>
          <a:p>
            <a:r>
              <a:rPr lang="en-US" dirty="0"/>
              <a:t>Rock Cycle Puzzle</a:t>
            </a:r>
          </a:p>
          <a:p>
            <a:endParaRPr lang="en-US" dirty="0"/>
          </a:p>
          <a:p>
            <a:r>
              <a:rPr lang="en-US" dirty="0"/>
              <a:t>Workbook Pages</a:t>
            </a:r>
          </a:p>
          <a:p>
            <a:endParaRPr lang="en-US" dirty="0"/>
          </a:p>
          <a:p>
            <a:r>
              <a:rPr lang="en-US" dirty="0" err="1"/>
              <a:t>Powerpoint</a:t>
            </a:r>
            <a:r>
              <a:rPr lang="en-US" dirty="0"/>
              <a:t> Study Guides</a:t>
            </a:r>
          </a:p>
          <a:p>
            <a:endParaRPr lang="en-US" dirty="0"/>
          </a:p>
          <a:p>
            <a:r>
              <a:rPr lang="en-US" dirty="0"/>
              <a:t>Study Notes or Study Guides</a:t>
            </a:r>
          </a:p>
          <a:p>
            <a:endParaRPr lang="en-US" dirty="0"/>
          </a:p>
          <a:p>
            <a:r>
              <a:rPr lang="en-US" dirty="0"/>
              <a:t>Watch Videos from Week at a Glance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379611"/>
            <a:ext cx="4114800" cy="707886"/>
          </a:xfrm>
          <a:prstGeom prst="rect">
            <a:avLst/>
          </a:prstGeom>
          <a:noFill/>
        </p:spPr>
        <p:txBody>
          <a:bodyPr wrap="square" rtlCol="0">
            <a:spAutoFit/>
          </a:bodyPr>
          <a:lstStyle/>
          <a:p>
            <a:r>
              <a:rPr lang="en-US" sz="4000" dirty="0" smtClean="0">
                <a:latin typeface="Arial Black" pitchFamily="34" charset="0"/>
              </a:rPr>
              <a:t>March 27-31</a:t>
            </a:r>
            <a:endParaRPr lang="en-US" sz="4000" dirty="0">
              <a:latin typeface="Arial Black" pitchFamily="34" charset="0"/>
            </a:endParaRPr>
          </a:p>
        </p:txBody>
      </p:sp>
      <p:sp>
        <p:nvSpPr>
          <p:cNvPr id="6" name="Rectangle 5"/>
          <p:cNvSpPr/>
          <p:nvPr/>
        </p:nvSpPr>
        <p:spPr>
          <a:xfrm>
            <a:off x="533400" y="1219200"/>
            <a:ext cx="8077200" cy="5262979"/>
          </a:xfrm>
          <a:prstGeom prst="rect">
            <a:avLst/>
          </a:prstGeom>
        </p:spPr>
        <p:txBody>
          <a:bodyPr wrap="square">
            <a:spAutoFit/>
          </a:bodyPr>
          <a:lstStyle/>
          <a:p>
            <a:r>
              <a:rPr lang="en-US" sz="2400" i="1" dirty="0" smtClean="0">
                <a:solidFill>
                  <a:srgbClr val="002060"/>
                </a:solidFill>
              </a:rPr>
              <a:t>S6E2. Obtain, evaluate, and communicate information about the effects of the relative positions of the sun, Earth, and moon. </a:t>
            </a:r>
          </a:p>
          <a:p>
            <a:endParaRPr lang="en-US" sz="2400" dirty="0" smtClean="0">
              <a:solidFill>
                <a:srgbClr val="002060"/>
              </a:solidFill>
            </a:endParaRPr>
          </a:p>
          <a:p>
            <a:r>
              <a:rPr lang="en-US" sz="2400" b="1" dirty="0" smtClean="0">
                <a:solidFill>
                  <a:srgbClr val="002060"/>
                </a:solidFill>
              </a:rPr>
              <a:t>a. Develop and use a model to demonstrate the phases of the moon by showing the relative positions of the sun, Earth, and moon. </a:t>
            </a:r>
          </a:p>
          <a:p>
            <a:endParaRPr lang="en-US" sz="2400" dirty="0" smtClean="0">
              <a:solidFill>
                <a:srgbClr val="002060"/>
              </a:solidFill>
            </a:endParaRPr>
          </a:p>
          <a:p>
            <a:r>
              <a:rPr lang="en-US" sz="2400" dirty="0" smtClean="0">
                <a:solidFill>
                  <a:srgbClr val="002060"/>
                </a:solidFill>
              </a:rPr>
              <a:t>b. Construct an explanation of the cause of solar and lunar eclipses. </a:t>
            </a:r>
          </a:p>
          <a:p>
            <a:endParaRPr lang="en-US" sz="2400" dirty="0" smtClean="0">
              <a:solidFill>
                <a:srgbClr val="002060"/>
              </a:solidFill>
            </a:endParaRPr>
          </a:p>
          <a:p>
            <a:r>
              <a:rPr lang="en-US" sz="2400" dirty="0" smtClean="0">
                <a:solidFill>
                  <a:srgbClr val="002060"/>
                </a:solidFill>
              </a:rPr>
              <a:t>c. Analyze and interpret data to relate the tilt of the Earth to the distribution of sunlight throughout the year and its effect on seasons. </a:t>
            </a:r>
          </a:p>
        </p:txBody>
      </p:sp>
    </p:spTree>
    <p:extLst>
      <p:ext uri="{BB962C8B-B14F-4D97-AF65-F5344CB8AC3E}">
        <p14:creationId xmlns:p14="http://schemas.microsoft.com/office/powerpoint/2010/main" xmlns="" val="636199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4E20109-9307-4225-A6B6-FEF264D4FCBA}"/>
              </a:ext>
            </a:extLst>
          </p:cNvPr>
          <p:cNvSpPr/>
          <p:nvPr/>
        </p:nvSpPr>
        <p:spPr>
          <a:xfrm>
            <a:off x="304800" y="457200"/>
            <a:ext cx="8610600" cy="5909310"/>
          </a:xfrm>
          <a:prstGeom prst="rect">
            <a:avLst/>
          </a:prstGeom>
        </p:spPr>
        <p:txBody>
          <a:bodyPr wrap="square">
            <a:spAutoFit/>
          </a:bodyPr>
          <a:lstStyle/>
          <a:p>
            <a:r>
              <a:rPr lang="en-US" u="sng" dirty="0"/>
              <a:t>S6E1. Obtain, evaluate, and communicate information about current scientific views of the universe and how those views evolved</a:t>
            </a:r>
            <a:r>
              <a:rPr lang="en-US" u="sng" dirty="0" smtClean="0"/>
              <a:t>.</a:t>
            </a:r>
          </a:p>
          <a:p>
            <a:endParaRPr lang="en-US" u="sng" dirty="0"/>
          </a:p>
          <a:p>
            <a:r>
              <a:rPr lang="en-US" dirty="0"/>
              <a:t> a. Ask questions to determine changes in models of Earth’s position in the solar system, and origins of the universe as evidence that scientific theories change with the addition of new information. (Clarification statement: Students should consider Earth’s position in geocentric and heliocentric models and the Big Bang as it describes the formation of the universe.) </a:t>
            </a:r>
          </a:p>
          <a:p>
            <a:endParaRPr lang="en-US" dirty="0"/>
          </a:p>
          <a:p>
            <a:r>
              <a:rPr lang="en-US" dirty="0"/>
              <a:t>b. Develop a model to represent the position of the solar system in the Milky Way galaxy and in the known universe. </a:t>
            </a:r>
          </a:p>
          <a:p>
            <a:endParaRPr lang="en-US" dirty="0"/>
          </a:p>
          <a:p>
            <a:r>
              <a:rPr lang="en-US" dirty="0"/>
              <a:t>c. Analyze and interpret data to compare and contrast the planets in our solar system in terms of:  size relative to Earth,  surface and atmospheric features,  relative distance from the sun, and  ability to support life. </a:t>
            </a:r>
          </a:p>
          <a:p>
            <a:endParaRPr lang="en-US" dirty="0"/>
          </a:p>
          <a:p>
            <a:r>
              <a:rPr lang="en-US" dirty="0"/>
              <a:t>d. Develop and use a model to explain the interaction of gravity and inertia that governs the motion of objects in the solar system. </a:t>
            </a:r>
          </a:p>
          <a:p>
            <a:endParaRPr lang="en-US" dirty="0"/>
          </a:p>
          <a:p>
            <a:r>
              <a:rPr lang="en-US" dirty="0"/>
              <a:t>e. Ask questions to compare and contrast the characteristics, composition, and location of comets, asteroids, and meteoroids.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 xmlns:p14="http://schemas.microsoft.com/office/powerpoint/2010/main" val="1896375218"/>
              </p:ext>
            </p:extLst>
          </p:nvPr>
        </p:nvGraphicFramePr>
        <p:xfrm>
          <a:off x="144648" y="88878"/>
          <a:ext cx="8923152" cy="6564038"/>
        </p:xfrm>
        <a:graphic>
          <a:graphicData uri="http://schemas.openxmlformats.org/drawingml/2006/table">
            <a:tbl>
              <a:tblPr/>
              <a:tblGrid>
                <a:gridCol w="1487192">
                  <a:extLst>
                    <a:ext uri="{9D8B030D-6E8A-4147-A177-3AD203B41FA5}">
                      <a16:colId xmlns="" xmlns:a16="http://schemas.microsoft.com/office/drawing/2014/main" val="20000"/>
                    </a:ext>
                  </a:extLst>
                </a:gridCol>
                <a:gridCol w="1487192">
                  <a:extLst>
                    <a:ext uri="{9D8B030D-6E8A-4147-A177-3AD203B41FA5}">
                      <a16:colId xmlns="" xmlns:a16="http://schemas.microsoft.com/office/drawing/2014/main" val="20001"/>
                    </a:ext>
                  </a:extLst>
                </a:gridCol>
                <a:gridCol w="1487192">
                  <a:extLst>
                    <a:ext uri="{9D8B030D-6E8A-4147-A177-3AD203B41FA5}">
                      <a16:colId xmlns="" xmlns:a16="http://schemas.microsoft.com/office/drawing/2014/main" val="20002"/>
                    </a:ext>
                  </a:extLst>
                </a:gridCol>
                <a:gridCol w="1487192">
                  <a:extLst>
                    <a:ext uri="{9D8B030D-6E8A-4147-A177-3AD203B41FA5}">
                      <a16:colId xmlns="" xmlns:a16="http://schemas.microsoft.com/office/drawing/2014/main" val="20003"/>
                    </a:ext>
                  </a:extLst>
                </a:gridCol>
                <a:gridCol w="1487192">
                  <a:extLst>
                    <a:ext uri="{9D8B030D-6E8A-4147-A177-3AD203B41FA5}">
                      <a16:colId xmlns="" xmlns:a16="http://schemas.microsoft.com/office/drawing/2014/main" val="20004"/>
                    </a:ext>
                  </a:extLst>
                </a:gridCol>
                <a:gridCol w="1487192">
                  <a:extLst>
                    <a:ext uri="{9D8B030D-6E8A-4147-A177-3AD203B41FA5}">
                      <a16:colId xmlns="" xmlns:a16="http://schemas.microsoft.com/office/drawing/2014/main" val="20005"/>
                    </a:ext>
                  </a:extLst>
                </a:gridCol>
              </a:tblGrid>
              <a:tr h="336358">
                <a:tc>
                  <a:txBody>
                    <a:bodyPr/>
                    <a:lstStyle/>
                    <a:p>
                      <a:pPr marL="0" marR="0" algn="ctr">
                        <a:lnSpc>
                          <a:spcPct val="115000"/>
                        </a:lnSpc>
                        <a:spcBef>
                          <a:spcPts val="0"/>
                        </a:spcBef>
                        <a:spcAft>
                          <a:spcPts val="0"/>
                        </a:spcAft>
                      </a:pPr>
                      <a:endParaRPr lang="en-US" sz="900" dirty="0">
                        <a:latin typeface="Barlow"/>
                        <a:ea typeface="Barlow"/>
                        <a:cs typeface="Barlow"/>
                      </a:endParaRPr>
                    </a:p>
                  </a:txBody>
                  <a:tcPr marL="42333" marR="42333"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Monday </a:t>
                      </a:r>
                      <a:r>
                        <a:rPr lang="en-US" sz="1100" b="1" dirty="0" smtClean="0">
                          <a:solidFill>
                            <a:srgbClr val="FFFFFF"/>
                          </a:solidFill>
                          <a:latin typeface="Barlow"/>
                          <a:ea typeface="Barlow"/>
                          <a:cs typeface="Barlow"/>
                        </a:rPr>
                        <a:t>27</a:t>
                      </a:r>
                      <a:endParaRPr lang="en-US" sz="1000" dirty="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Tuesday </a:t>
                      </a:r>
                      <a:r>
                        <a:rPr lang="en-US" sz="1100" b="1" dirty="0" smtClean="0">
                          <a:solidFill>
                            <a:srgbClr val="FFFFFF"/>
                          </a:solidFill>
                          <a:latin typeface="Barlow"/>
                          <a:ea typeface="Barlow"/>
                          <a:cs typeface="Barlow"/>
                        </a:rPr>
                        <a:t>28</a:t>
                      </a:r>
                      <a:endParaRPr lang="en-US" sz="1000" dirty="0">
                        <a:latin typeface="Arial"/>
                        <a:ea typeface="Arial"/>
                        <a:cs typeface="Times New Roman"/>
                      </a:endParaRPr>
                    </a:p>
                  </a:txBody>
                  <a:tcPr marL="42333" marR="42333"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Wednesday </a:t>
                      </a:r>
                      <a:r>
                        <a:rPr lang="en-US" sz="1100" b="1" dirty="0" smtClean="0">
                          <a:solidFill>
                            <a:srgbClr val="FFFFFF"/>
                          </a:solidFill>
                          <a:latin typeface="Barlow"/>
                          <a:ea typeface="Barlow"/>
                          <a:cs typeface="Barlow"/>
                        </a:rPr>
                        <a:t>29</a:t>
                      </a:r>
                      <a:endParaRPr lang="en-US" sz="1000" dirty="0">
                        <a:latin typeface="Arial"/>
                        <a:ea typeface="Arial"/>
                        <a:cs typeface="Times New Roman"/>
                      </a:endParaRPr>
                    </a:p>
                  </a:txBody>
                  <a:tcPr marL="42333" marR="42333"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Thursday </a:t>
                      </a:r>
                      <a:r>
                        <a:rPr lang="en-US" sz="1100" b="1" dirty="0" smtClean="0">
                          <a:solidFill>
                            <a:srgbClr val="FFFFFF"/>
                          </a:solidFill>
                          <a:latin typeface="Barlow"/>
                          <a:ea typeface="Barlow"/>
                          <a:cs typeface="Barlow"/>
                        </a:rPr>
                        <a:t>30</a:t>
                      </a:r>
                      <a:endParaRPr lang="en-US" sz="1000" dirty="0">
                        <a:latin typeface="Arial"/>
                        <a:ea typeface="Arial"/>
                        <a:cs typeface="Times New Roman"/>
                      </a:endParaRPr>
                    </a:p>
                  </a:txBody>
                  <a:tcPr marL="42333" marR="42333"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Friday </a:t>
                      </a:r>
                      <a:r>
                        <a:rPr lang="en-US" sz="1100" b="1" dirty="0" smtClean="0">
                          <a:solidFill>
                            <a:srgbClr val="FFFFFF"/>
                          </a:solidFill>
                          <a:latin typeface="Barlow"/>
                          <a:ea typeface="Barlow"/>
                          <a:cs typeface="Barlow"/>
                        </a:rPr>
                        <a:t>31</a:t>
                      </a:r>
                      <a:endParaRPr lang="en-US" sz="1000" dirty="0">
                        <a:latin typeface="Arial"/>
                        <a:ea typeface="Arial"/>
                        <a:cs typeface="Times New Roman"/>
                      </a:endParaRPr>
                    </a:p>
                  </a:txBody>
                  <a:tcPr marL="42333" marR="42333"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10000"/>
                  </a:ext>
                </a:extLst>
              </a:tr>
              <a:tr h="814801">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Focus Standard(s)</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Barlow"/>
                          <a:cs typeface="Barlow"/>
                        </a:rPr>
                        <a:t>S6E2.a</a:t>
                      </a: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solidFill>
                          <a:srgbClr val="002060"/>
                        </a:solidFill>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Barlow"/>
                          <a:cs typeface="Barlow"/>
                        </a:rPr>
                        <a:t>S6E2.a</a:t>
                      </a: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Barlow"/>
                          <a:cs typeface="Barlow"/>
                        </a:rPr>
                        <a:t>S6E2.a</a:t>
                      </a: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Barlow"/>
                          <a:cs typeface="Barlow"/>
                        </a:rPr>
                        <a:t>S6E2.a</a:t>
                      </a: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GRIT</a:t>
                      </a:r>
                      <a:r>
                        <a:rPr lang="en-US" sz="1100" baseline="0" dirty="0" smtClean="0">
                          <a:solidFill>
                            <a:srgbClr val="002060"/>
                          </a:solidFill>
                          <a:latin typeface="Century" pitchFamily="18" charset="0"/>
                          <a:ea typeface="Arial"/>
                          <a:cs typeface="Times New Roman"/>
                        </a:rPr>
                        <a:t> DAY</a:t>
                      </a:r>
                      <a:endParaRPr lang="en-US" sz="1100" dirty="0" smtClean="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81627">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Learning Target(s)</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Moon</a:t>
                      </a:r>
                      <a:r>
                        <a:rPr lang="en-US" sz="1100" baseline="0" dirty="0" smtClean="0">
                          <a:solidFill>
                            <a:srgbClr val="002060"/>
                          </a:solidFill>
                          <a:latin typeface="Century" pitchFamily="18" charset="0"/>
                          <a:ea typeface="Arial"/>
                          <a:cs typeface="Times New Roman"/>
                        </a:rPr>
                        <a:t> Phases</a:t>
                      </a: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Moon</a:t>
                      </a:r>
                      <a:r>
                        <a:rPr lang="en-US" sz="1100" baseline="0" dirty="0" smtClean="0">
                          <a:solidFill>
                            <a:srgbClr val="002060"/>
                          </a:solidFill>
                          <a:latin typeface="Century" pitchFamily="18" charset="0"/>
                          <a:ea typeface="Arial"/>
                          <a:cs typeface="Times New Roman"/>
                        </a:rPr>
                        <a:t> Phases</a:t>
                      </a:r>
                      <a:endParaRPr lang="en-US" sz="1100" dirty="0" smtClean="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Moon</a:t>
                      </a:r>
                      <a:r>
                        <a:rPr lang="en-US" sz="1100" baseline="0" dirty="0" smtClean="0">
                          <a:solidFill>
                            <a:srgbClr val="002060"/>
                          </a:solidFill>
                          <a:latin typeface="Century" pitchFamily="18" charset="0"/>
                          <a:ea typeface="Arial"/>
                          <a:cs typeface="Times New Roman"/>
                        </a:rPr>
                        <a:t> Phases</a:t>
                      </a: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Moon</a:t>
                      </a:r>
                      <a:r>
                        <a:rPr lang="en-US" sz="1100" baseline="0" dirty="0" smtClean="0">
                          <a:solidFill>
                            <a:srgbClr val="002060"/>
                          </a:solidFill>
                          <a:latin typeface="Century" pitchFamily="18" charset="0"/>
                          <a:ea typeface="Arial"/>
                          <a:cs typeface="Times New Roman"/>
                        </a:rPr>
                        <a:t> Phases</a:t>
                      </a:r>
                      <a:endParaRPr lang="en-US" sz="1100" dirty="0" smtClean="0">
                        <a:solidFill>
                          <a:srgbClr val="002060"/>
                        </a:solidFill>
                        <a:latin typeface="Century" pitchFamily="18" charset="0"/>
                        <a:ea typeface="Arial"/>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dirty="0" smtClean="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100" dirty="0" smtClean="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67902">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Opening</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Chapter 18</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Workbook Packet</a:t>
                      </a: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Chapter 18</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Workbook Packet</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Chapter 18</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Workbook Packet</a:t>
                      </a:r>
                    </a:p>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Chapter 18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Workbook Packet</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040453">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Work Session</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Textbook p.667-675</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Moon Phase Study Guide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Worksheet</a:t>
                      </a:r>
                    </a:p>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Textbook p.667-675</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Moon Phase Study Guide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Worksheet</a:t>
                      </a:r>
                    </a:p>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Video: Moon Phases</a:t>
                      </a: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Textbook p.667-675</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Moon Phase Study Guide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Missing Assignments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Cut-out moon phases</a:t>
                      </a: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Textbook p.667-675</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Moon Phase Study Guide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Worksheet</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Missing Assignments</a:t>
                      </a:r>
                      <a:endParaRPr lang="en-US" sz="1100" dirty="0" smtClean="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81627">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Closing</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Barlow"/>
                          <a:cs typeface="Barlow"/>
                        </a:rPr>
                        <a:t>TOD</a:t>
                      </a:r>
                      <a:endParaRPr lang="en-US" sz="1100" dirty="0" smtClean="0">
                        <a:solidFill>
                          <a:srgbClr val="002060"/>
                        </a:solidFill>
                        <a:latin typeface="Century" pitchFamily="18" charset="0"/>
                        <a:ea typeface="Arial"/>
                        <a:cs typeface="Times New Roman"/>
                      </a:endParaRPr>
                    </a:p>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Think-Pair-Share</a:t>
                      </a:r>
                    </a:p>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Class</a:t>
                      </a:r>
                      <a:r>
                        <a:rPr lang="en-US" sz="1100" baseline="0" dirty="0" smtClean="0">
                          <a:solidFill>
                            <a:srgbClr val="002060"/>
                          </a:solidFill>
                          <a:latin typeface="Century" pitchFamily="18" charset="0"/>
                          <a:ea typeface="Arial"/>
                          <a:cs typeface="Times New Roman"/>
                        </a:rPr>
                        <a:t> Discussion</a:t>
                      </a: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2060"/>
                          </a:solidFill>
                          <a:latin typeface="Century" pitchFamily="18" charset="0"/>
                          <a:ea typeface="Arial"/>
                          <a:cs typeface="Times New Roman"/>
                        </a:rPr>
                        <a:t>Think-Pair-Share</a:t>
                      </a: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09924">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Minor Assignments Due</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Quiz</a:t>
                      </a: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67902">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Major Assignments Due</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dot"/>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10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07"/>
                  </a:ext>
                </a:extLst>
              </a:tr>
              <a:tr h="509924">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Current Relearning &amp; Reassessment Assignments (with due dates)</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FFFF"/>
                      </a:solidFill>
                      <a:prstDash val="dot"/>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endParaRPr lang="en-US" sz="900" dirty="0">
                        <a:solidFill>
                          <a:srgbClr val="002060"/>
                        </a:solidFill>
                        <a:latin typeface="Barlow"/>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385084">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Vocabulary</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endParaRPr lang="en-US" sz="900">
                        <a:latin typeface="Barlow"/>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9"/>
                  </a:ext>
                </a:extLst>
              </a:tr>
              <a:tr h="644921">
                <a:tc gridSpan="2">
                  <a:txBody>
                    <a:bodyPr/>
                    <a:lstStyle/>
                    <a:p>
                      <a:pPr marL="0" marR="0" algn="ctr">
                        <a:lnSpc>
                          <a:spcPct val="115000"/>
                        </a:lnSpc>
                        <a:spcBef>
                          <a:spcPts val="0"/>
                        </a:spcBef>
                        <a:spcAft>
                          <a:spcPts val="0"/>
                        </a:spcAft>
                      </a:pPr>
                      <a:r>
                        <a:rPr lang="en-US" sz="1000" b="1" dirty="0">
                          <a:solidFill>
                            <a:srgbClr val="FFFFFF"/>
                          </a:solidFill>
                          <a:latin typeface="Barlow"/>
                          <a:ea typeface="Barlow"/>
                          <a:cs typeface="Barlow"/>
                        </a:rPr>
                        <a:t>Upcoming Major Assignments</a:t>
                      </a:r>
                      <a:endParaRPr lang="en-US" sz="1000" dirty="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endParaRPr lang="en-US" sz="1000" dirty="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File:Moon Phase Diagram for Simple English Wikipedia.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Moon.GIF"/>
          <p:cNvPicPr>
            <a:picLocks noChangeAspect="1"/>
          </p:cNvPicPr>
          <p:nvPr/>
        </p:nvPicPr>
        <p:blipFill>
          <a:blip r:embed="rId3" cstate="print"/>
          <a:stretch>
            <a:fillRect/>
          </a:stretch>
        </p:blipFill>
        <p:spPr>
          <a:xfrm>
            <a:off x="1371600" y="685800"/>
            <a:ext cx="6276975" cy="51538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planets in or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38" name="AutoShape 2" descr="Chart showing phases of the M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moon_phases.jpg"/>
          <p:cNvPicPr>
            <a:picLocks noChangeAspect="1"/>
          </p:cNvPicPr>
          <p:nvPr/>
        </p:nvPicPr>
        <p:blipFill>
          <a:blip r:embed="rId3" cstate="print"/>
          <a:stretch>
            <a:fillRect/>
          </a:stretch>
        </p:blipFill>
        <p:spPr>
          <a:xfrm>
            <a:off x="1447800" y="304800"/>
            <a:ext cx="6172200" cy="6172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https://griffithobservatory.org/wp-content/uploads/2021/03/eclipses_panel_left_graphic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eclipses.jpg"/>
          <p:cNvPicPr>
            <a:picLocks noChangeAspect="1"/>
          </p:cNvPicPr>
          <p:nvPr/>
        </p:nvPicPr>
        <p:blipFill>
          <a:blip r:embed="rId3" cstate="print"/>
          <a:stretch>
            <a:fillRect/>
          </a:stretch>
        </p:blipFill>
        <p:spPr>
          <a:xfrm>
            <a:off x="1295400" y="1295400"/>
            <a:ext cx="6242304" cy="43342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Lunar Eclipse Geome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unar.JPG"/>
          <p:cNvPicPr>
            <a:picLocks noChangeAspect="1"/>
          </p:cNvPicPr>
          <p:nvPr/>
        </p:nvPicPr>
        <p:blipFill>
          <a:blip r:embed="rId3" cstate="print"/>
          <a:stretch>
            <a:fillRect/>
          </a:stretch>
        </p:blipFill>
        <p:spPr>
          <a:xfrm>
            <a:off x="1219200" y="1066800"/>
            <a:ext cx="6629400" cy="441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clipses.png"/>
          <p:cNvPicPr>
            <a:picLocks noChangeAspect="1"/>
          </p:cNvPicPr>
          <p:nvPr/>
        </p:nvPicPr>
        <p:blipFill>
          <a:blip r:embed="rId3" cstate="print"/>
          <a:stretch>
            <a:fillRect/>
          </a:stretch>
        </p:blipFill>
        <p:spPr>
          <a:xfrm>
            <a:off x="761804" y="1285765"/>
            <a:ext cx="7620392" cy="428647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7A08AFE9A234F97E3D44D92D62533" ma:contentTypeVersion="11" ma:contentTypeDescription="Create a new document." ma:contentTypeScope="" ma:versionID="0b19f6bead5720ed9316f47df1adf018">
  <xsd:schema xmlns:xsd="http://www.w3.org/2001/XMLSchema" xmlns:xs="http://www.w3.org/2001/XMLSchema" xmlns:p="http://schemas.microsoft.com/office/2006/metadata/properties" xmlns:ns3="e8ec4369-50f0-44d0-a25d-2c9496eb6d79" xmlns:ns4="16a2598a-fe9c-440d-8aa3-12b54edaf5bc" targetNamespace="http://schemas.microsoft.com/office/2006/metadata/properties" ma:root="true" ma:fieldsID="e29f006852b1d7914f3c032bb93f8695" ns3:_="" ns4:_="">
    <xsd:import namespace="e8ec4369-50f0-44d0-a25d-2c9496eb6d79"/>
    <xsd:import namespace="16a2598a-fe9c-440d-8aa3-12b54edaf5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c4369-50f0-44d0-a25d-2c9496eb6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2598a-fe9c-440d-8aa3-12b54edaf5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313B5F-2320-4460-B5DD-F3AC1FD2E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c4369-50f0-44d0-a25d-2c9496eb6d79"/>
    <ds:schemaRef ds:uri="16a2598a-fe9c-440d-8aa3-12b54edaf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DCF3A2-C48E-4D01-A744-94F9312F2C1D}">
  <ds:schemaRefs>
    <ds:schemaRef ds:uri="http://schemas.microsoft.com/office/2006/documentManagement/types"/>
    <ds:schemaRef ds:uri="http://schemas.microsoft.com/office/2006/metadata/properties"/>
    <ds:schemaRef ds:uri="16a2598a-fe9c-440d-8aa3-12b54edaf5bc"/>
    <ds:schemaRef ds:uri="http://purl.org/dc/terms/"/>
    <ds:schemaRef ds:uri="http://schemas.microsoft.com/office/infopath/2007/PartnerControls"/>
    <ds:schemaRef ds:uri="e8ec4369-50f0-44d0-a25d-2c9496eb6d79"/>
    <ds:schemaRef ds:uri="http://www.w3.org/XML/1998/namespace"/>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045009B-5B35-47FE-B697-938B233422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Paper</Template>
  <TotalTime>4036</TotalTime>
  <Words>481</Words>
  <Application>Microsoft Office PowerPoint</Application>
  <PresentationFormat>On-screen Show (4:3)</PresentationFormat>
  <Paragraphs>106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114</cp:revision>
  <cp:lastPrinted>2023-02-16T13:43:17Z</cp:lastPrinted>
  <dcterms:created xsi:type="dcterms:W3CDTF">2022-08-17T18:07:01Z</dcterms:created>
  <dcterms:modified xsi:type="dcterms:W3CDTF">2023-04-16T15:06:22Z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0x0101002817A08AFE9A234F97E3D44D92D62533</vt:lpwstr>
  </property>
</Properties>
</file>